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1"/>
  </p:notesMasterIdLst>
  <p:handoutMasterIdLst>
    <p:handoutMasterId r:id="rId12"/>
  </p:handoutMasterIdLst>
  <p:sldIdLst>
    <p:sldId id="452" r:id="rId4"/>
    <p:sldId id="461" r:id="rId5"/>
    <p:sldId id="453" r:id="rId6"/>
    <p:sldId id="459" r:id="rId7"/>
    <p:sldId id="458" r:id="rId8"/>
    <p:sldId id="460" r:id="rId9"/>
    <p:sldId id="462" r:id="rId10"/>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an Areli Hernández Osorio" initials="CAHO" lastIdx="6" clrIdx="0"/>
  <p:cmAuthor id="1" name="Lucero Rodriguez Cabrera" initials="" lastIdx="15" clrIdx="1"/>
  <p:cmAuthor id="2" name="Diego Sánchez Moreno" initials="DSM"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DF1"/>
    <a:srgbClr val="3770CD"/>
    <a:srgbClr val="F1E8F8"/>
    <a:srgbClr val="DFDA00"/>
    <a:srgbClr val="E5FFFF"/>
    <a:srgbClr val="DDFFFF"/>
    <a:srgbClr val="C5FFFF"/>
    <a:srgbClr val="000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4" autoAdjust="0"/>
    <p:restoredTop sz="94660" autoAdjust="0"/>
  </p:normalViewPr>
  <p:slideViewPr>
    <p:cSldViewPr snapToGrid="0" showGuides="1">
      <p:cViewPr varScale="1">
        <p:scale>
          <a:sx n="65" d="100"/>
          <a:sy n="65" d="100"/>
        </p:scale>
        <p:origin x="216" y="48"/>
      </p:cViewPr>
      <p:guideLst>
        <p:guide orient="horz" pos="2205"/>
        <p:guide pos="2880"/>
      </p:guideLst>
    </p:cSldViewPr>
  </p:slideViewPr>
  <p:outlineViewPr>
    <p:cViewPr>
      <p:scale>
        <a:sx n="33" d="100"/>
        <a:sy n="33" d="100"/>
      </p:scale>
      <p:origin x="0" y="347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093B330-7A35-4ABA-B8CD-22150D51DBA8}" type="datetimeFigureOut">
              <a:rPr lang="es-MX" smtClean="0"/>
              <a:t>28/08/2015</a:t>
            </a:fld>
            <a:endParaRPr lang="es-MX"/>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5513F29-3CD2-4F29-BBFB-E7DD76B53DC0}" type="slidenum">
              <a:rPr lang="es-MX" smtClean="0"/>
              <a:t>‹Nº›</a:t>
            </a:fld>
            <a:endParaRPr lang="es-MX"/>
          </a:p>
        </p:txBody>
      </p:sp>
    </p:spTree>
    <p:extLst>
      <p:ext uri="{BB962C8B-B14F-4D97-AF65-F5344CB8AC3E}">
        <p14:creationId xmlns:p14="http://schemas.microsoft.com/office/powerpoint/2010/main" val="417504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MX"/>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A535883-672C-45CB-AF96-F6140DD179A3}" type="datetimeFigureOut">
              <a:rPr lang="es-MX" smtClean="0"/>
              <a:t>28/08/2015</a:t>
            </a:fld>
            <a:endParaRPr lang="es-MX"/>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MX"/>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A90DD9-1549-4716-BE9E-B35DEE31B0E9}" type="slidenum">
              <a:rPr lang="es-MX" smtClean="0"/>
              <a:t>‹Nº›</a:t>
            </a:fld>
            <a:endParaRPr lang="es-MX"/>
          </a:p>
        </p:txBody>
      </p:sp>
    </p:spTree>
    <p:extLst>
      <p:ext uri="{BB962C8B-B14F-4D97-AF65-F5344CB8AC3E}">
        <p14:creationId xmlns:p14="http://schemas.microsoft.com/office/powerpoint/2010/main" val="182601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p:spPr>
      </p:sp>
      <p:sp>
        <p:nvSpPr>
          <p:cNvPr id="225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smtClean="0">
              <a:latin typeface="Calibri"/>
              <a:ea typeface="MS PGothic" pitchFamily="34" charset="-128"/>
              <a:cs typeface="Calibri"/>
            </a:endParaRPr>
          </a:p>
        </p:txBody>
      </p:sp>
    </p:spTree>
    <p:extLst>
      <p:ext uri="{BB962C8B-B14F-4D97-AF65-F5344CB8AC3E}">
        <p14:creationId xmlns:p14="http://schemas.microsoft.com/office/powerpoint/2010/main" val="294825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5195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5266BD8E-9560-450F-9165-64C104FEEAC4}" type="datetimeFigureOut">
              <a:rPr lang="es-MX" smtClean="0"/>
              <a:t>28/08/2015</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385613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266BD8E-9560-450F-9165-64C104FEEAC4}" type="datetimeFigureOut">
              <a:rPr lang="es-MX" smtClean="0"/>
              <a:t>28/08/2015</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88278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266BD8E-9560-450F-9165-64C104FEEAC4}" type="datetimeFigureOut">
              <a:rPr lang="es-MX" smtClean="0"/>
              <a:t>28/08/2015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233631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266BD8E-9560-450F-9165-64C104FEEAC4}" type="datetimeFigureOut">
              <a:rPr lang="es-MX" smtClean="0"/>
              <a:t>28/08/2015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14883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266BD8E-9560-450F-9165-64C104FEEAC4}" type="datetimeFigureOut">
              <a:rPr lang="es-MX" smtClean="0"/>
              <a:t>28/08/2015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372929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266BD8E-9560-450F-9165-64C104FEEAC4}" type="datetimeFigureOut">
              <a:rPr lang="es-MX" smtClean="0"/>
              <a:t>28/08/2015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341975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97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8969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52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MX"/>
          </a:p>
        </p:txBody>
      </p:sp>
    </p:spTree>
    <p:extLst>
      <p:ext uri="{BB962C8B-B14F-4D97-AF65-F5344CB8AC3E}">
        <p14:creationId xmlns:p14="http://schemas.microsoft.com/office/powerpoint/2010/main" val="166955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5266BD8E-9560-450F-9165-64C104FEEAC4}" type="datetimeFigureOut">
              <a:rPr lang="es-MX" smtClean="0"/>
              <a:t>28/08/2015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2579428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266BD8E-9560-450F-9165-64C104FEEAC4}" type="datetimeFigureOut">
              <a:rPr lang="es-MX" smtClean="0"/>
              <a:t>28/08/2015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318060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266BD8E-9560-450F-9165-64C104FEEAC4}" type="datetimeFigureOut">
              <a:rPr lang="es-MX" smtClean="0"/>
              <a:t>28/08/2015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402947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4820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5266BD8E-9560-450F-9165-64C104FEEAC4}" type="datetimeFigureOut">
              <a:rPr lang="es-MX" smtClean="0"/>
              <a:t>28/08/2015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317032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5266BD8E-9560-450F-9165-64C104FEEAC4}" type="datetimeFigureOut">
              <a:rPr lang="es-MX" smtClean="0"/>
              <a:t>28/08/2015</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18A81876-543B-4370-99FD-4887920ACE9A}" type="slidenum">
              <a:rPr lang="es-MX" smtClean="0"/>
              <a:t>‹Nº›</a:t>
            </a:fld>
            <a:endParaRPr lang="es-MX"/>
          </a:p>
        </p:txBody>
      </p:sp>
    </p:spTree>
    <p:extLst>
      <p:ext uri="{BB962C8B-B14F-4D97-AF65-F5344CB8AC3E}">
        <p14:creationId xmlns:p14="http://schemas.microsoft.com/office/powerpoint/2010/main" val="16095569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1" y="1165001"/>
            <a:ext cx="9144001" cy="5698100"/>
            <a:chOff x="-1" y="1283855"/>
            <a:chExt cx="9144001" cy="5579246"/>
          </a:xfrm>
        </p:grpSpPr>
        <p:cxnSp>
          <p:nvCxnSpPr>
            <p:cNvPr id="8" name="Conector recto 7"/>
            <p:cNvCxnSpPr/>
            <p:nvPr/>
          </p:nvCxnSpPr>
          <p:spPr>
            <a:xfrm>
              <a:off x="0" y="12838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0" y="13582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0" y="14326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0" y="15070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0" y="15814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0" y="165580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0" y="173019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0" y="180458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0" y="187897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0" y="195336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0" y="20277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0" y="21021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0" y="21765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0" y="22509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0" y="23253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0" y="239970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0" y="247409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0" y="254848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0" y="262287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0" y="269726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0" y="27716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0" y="28460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0" y="29204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0" y="29948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a:off x="0" y="30692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a:off x="0" y="314360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a:off x="0" y="321799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cto 34"/>
            <p:cNvCxnSpPr/>
            <p:nvPr/>
          </p:nvCxnSpPr>
          <p:spPr>
            <a:xfrm>
              <a:off x="0" y="329238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cto 35"/>
            <p:cNvCxnSpPr/>
            <p:nvPr/>
          </p:nvCxnSpPr>
          <p:spPr>
            <a:xfrm>
              <a:off x="0" y="336677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a:off x="0" y="344116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a:off x="0" y="35155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0" y="35899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a:off x="-1" y="36643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a:off x="-1" y="37387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recto 41"/>
            <p:cNvCxnSpPr/>
            <p:nvPr/>
          </p:nvCxnSpPr>
          <p:spPr>
            <a:xfrm>
              <a:off x="-1" y="38131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a:off x="-1" y="388750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a:off x="-1" y="396189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a:off x="-1" y="403628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a:off x="-1" y="411067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1" y="418506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a:off x="-1" y="42594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1" y="43338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a:off x="-1" y="44082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a:off x="-1" y="44826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p:cNvCxnSpPr/>
            <p:nvPr/>
          </p:nvCxnSpPr>
          <p:spPr>
            <a:xfrm>
              <a:off x="-1" y="45570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a:off x="-1" y="463140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a:off x="-1" y="470579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cto 54"/>
            <p:cNvCxnSpPr/>
            <p:nvPr/>
          </p:nvCxnSpPr>
          <p:spPr>
            <a:xfrm>
              <a:off x="-1" y="478018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a:off x="-1" y="485457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p:nvPr/>
          </p:nvCxnSpPr>
          <p:spPr>
            <a:xfrm>
              <a:off x="-1" y="492896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57"/>
            <p:cNvCxnSpPr/>
            <p:nvPr/>
          </p:nvCxnSpPr>
          <p:spPr>
            <a:xfrm>
              <a:off x="-1" y="50033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58"/>
            <p:cNvCxnSpPr/>
            <p:nvPr/>
          </p:nvCxnSpPr>
          <p:spPr>
            <a:xfrm>
              <a:off x="-1" y="50777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cto 59"/>
            <p:cNvCxnSpPr/>
            <p:nvPr/>
          </p:nvCxnSpPr>
          <p:spPr>
            <a:xfrm>
              <a:off x="-1" y="51521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a:off x="-1" y="52265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2" name="Conector recto 61"/>
            <p:cNvCxnSpPr/>
            <p:nvPr/>
          </p:nvCxnSpPr>
          <p:spPr>
            <a:xfrm>
              <a:off x="-1" y="53009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3" name="Conector recto 62"/>
            <p:cNvCxnSpPr/>
            <p:nvPr/>
          </p:nvCxnSpPr>
          <p:spPr>
            <a:xfrm>
              <a:off x="-1" y="537530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4" name="Conector recto 63"/>
            <p:cNvCxnSpPr/>
            <p:nvPr/>
          </p:nvCxnSpPr>
          <p:spPr>
            <a:xfrm>
              <a:off x="-1" y="544969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5" name="Conector recto 64"/>
            <p:cNvCxnSpPr/>
            <p:nvPr/>
          </p:nvCxnSpPr>
          <p:spPr>
            <a:xfrm>
              <a:off x="-1" y="552408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Conector recto 65"/>
            <p:cNvCxnSpPr/>
            <p:nvPr/>
          </p:nvCxnSpPr>
          <p:spPr>
            <a:xfrm>
              <a:off x="-1" y="559847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Conector recto 66"/>
            <p:cNvCxnSpPr/>
            <p:nvPr/>
          </p:nvCxnSpPr>
          <p:spPr>
            <a:xfrm>
              <a:off x="-1" y="567286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8" name="Conector recto 67"/>
            <p:cNvCxnSpPr/>
            <p:nvPr/>
          </p:nvCxnSpPr>
          <p:spPr>
            <a:xfrm>
              <a:off x="-1" y="57472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Conector recto 68"/>
            <p:cNvCxnSpPr/>
            <p:nvPr/>
          </p:nvCxnSpPr>
          <p:spPr>
            <a:xfrm>
              <a:off x="-1" y="58216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0" name="Conector recto 69"/>
            <p:cNvCxnSpPr/>
            <p:nvPr/>
          </p:nvCxnSpPr>
          <p:spPr>
            <a:xfrm>
              <a:off x="-1" y="58960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recto 70"/>
            <p:cNvCxnSpPr/>
            <p:nvPr/>
          </p:nvCxnSpPr>
          <p:spPr>
            <a:xfrm>
              <a:off x="-1" y="59704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2" name="Conector recto 71"/>
            <p:cNvCxnSpPr/>
            <p:nvPr/>
          </p:nvCxnSpPr>
          <p:spPr>
            <a:xfrm>
              <a:off x="-1" y="60448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3" name="Conector recto 72"/>
            <p:cNvCxnSpPr/>
            <p:nvPr/>
          </p:nvCxnSpPr>
          <p:spPr>
            <a:xfrm>
              <a:off x="-1" y="611920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4" name="Conector recto 73"/>
            <p:cNvCxnSpPr/>
            <p:nvPr/>
          </p:nvCxnSpPr>
          <p:spPr>
            <a:xfrm>
              <a:off x="-1" y="619359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5" name="Conector recto 74"/>
            <p:cNvCxnSpPr/>
            <p:nvPr/>
          </p:nvCxnSpPr>
          <p:spPr>
            <a:xfrm>
              <a:off x="-1" y="626798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Conector recto 75"/>
            <p:cNvCxnSpPr/>
            <p:nvPr/>
          </p:nvCxnSpPr>
          <p:spPr>
            <a:xfrm>
              <a:off x="-1" y="634237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p:nvPr/>
          </p:nvCxnSpPr>
          <p:spPr>
            <a:xfrm>
              <a:off x="-1" y="641676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Conector recto 77"/>
            <p:cNvCxnSpPr/>
            <p:nvPr/>
          </p:nvCxnSpPr>
          <p:spPr>
            <a:xfrm>
              <a:off x="-1" y="649115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Conector recto 78"/>
            <p:cNvCxnSpPr/>
            <p:nvPr/>
          </p:nvCxnSpPr>
          <p:spPr>
            <a:xfrm>
              <a:off x="-1" y="656554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Conector recto 79"/>
            <p:cNvCxnSpPr/>
            <p:nvPr/>
          </p:nvCxnSpPr>
          <p:spPr>
            <a:xfrm>
              <a:off x="-1" y="663993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Conector recto 80"/>
            <p:cNvCxnSpPr/>
            <p:nvPr/>
          </p:nvCxnSpPr>
          <p:spPr>
            <a:xfrm>
              <a:off x="-1" y="671432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Conector recto 81"/>
            <p:cNvCxnSpPr/>
            <p:nvPr/>
          </p:nvCxnSpPr>
          <p:spPr>
            <a:xfrm>
              <a:off x="-1" y="6788715"/>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Conector recto 82"/>
            <p:cNvCxnSpPr/>
            <p:nvPr/>
          </p:nvCxnSpPr>
          <p:spPr>
            <a:xfrm>
              <a:off x="-1" y="6863101"/>
              <a:ext cx="914400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4" name="Rectángulo 83"/>
          <p:cNvSpPr/>
          <p:nvPr userDrawn="1"/>
        </p:nvSpPr>
        <p:spPr>
          <a:xfrm>
            <a:off x="-1" y="6639935"/>
            <a:ext cx="9144000" cy="223166"/>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5" name="Imagen 8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6963" y="163095"/>
            <a:ext cx="2389637" cy="722377"/>
          </a:xfrm>
          <a:prstGeom prst="rect">
            <a:avLst/>
          </a:prstGeom>
        </p:spPr>
      </p:pic>
      <p:cxnSp>
        <p:nvCxnSpPr>
          <p:cNvPr id="86" name="Conector recto 85"/>
          <p:cNvCxnSpPr/>
          <p:nvPr userDrawn="1"/>
        </p:nvCxnSpPr>
        <p:spPr>
          <a:xfrm>
            <a:off x="0" y="1025236"/>
            <a:ext cx="1976582"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7" name="Conector recto 86"/>
          <p:cNvCxnSpPr/>
          <p:nvPr userDrawn="1"/>
        </p:nvCxnSpPr>
        <p:spPr>
          <a:xfrm>
            <a:off x="2974109" y="1025236"/>
            <a:ext cx="61698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384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2"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66BD8E-9560-450F-9165-64C104FEEAC4}" type="datetimeFigureOut">
              <a:rPr lang="es-MX" smtClean="0"/>
              <a:t>28/08/2015</a:t>
            </a:fld>
            <a:endParaRPr lang="es-MX"/>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81876-543B-4370-99FD-4887920ACE9A}" type="slidenum">
              <a:rPr lang="es-MX" smtClean="0"/>
              <a:t>‹Nº›</a:t>
            </a:fld>
            <a:endParaRPr lang="es-MX"/>
          </a:p>
        </p:txBody>
      </p:sp>
    </p:spTree>
    <p:extLst>
      <p:ext uri="{BB962C8B-B14F-4D97-AF65-F5344CB8AC3E}">
        <p14:creationId xmlns:p14="http://schemas.microsoft.com/office/powerpoint/2010/main" val="27773327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3"/>
          <a:stretch>
            <a:fillRect/>
          </a:stretch>
        </p:blipFill>
        <p:spPr>
          <a:xfrm>
            <a:off x="2932034" y="127220"/>
            <a:ext cx="3279932" cy="3426249"/>
          </a:xfrm>
          <a:prstGeom prst="rect">
            <a:avLst/>
          </a:prstGeom>
        </p:spPr>
      </p:pic>
      <p:sp>
        <p:nvSpPr>
          <p:cNvPr id="8" name="5 Rectángulo"/>
          <p:cNvSpPr/>
          <p:nvPr userDrawn="1"/>
        </p:nvSpPr>
        <p:spPr>
          <a:xfrm>
            <a:off x="0" y="5008604"/>
            <a:ext cx="9144000" cy="184939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sz="2000" dirty="0"/>
          </a:p>
        </p:txBody>
      </p:sp>
    </p:spTree>
    <p:extLst>
      <p:ext uri="{BB962C8B-B14F-4D97-AF65-F5344CB8AC3E}">
        <p14:creationId xmlns:p14="http://schemas.microsoft.com/office/powerpoint/2010/main" val="2762758920"/>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5 CuadroTexto"/>
          <p:cNvSpPr txBox="1">
            <a:spLocks noChangeArrowheads="1"/>
          </p:cNvSpPr>
          <p:nvPr/>
        </p:nvSpPr>
        <p:spPr bwMode="auto">
          <a:xfrm>
            <a:off x="2987675" y="5908675"/>
            <a:ext cx="4319588" cy="400050"/>
          </a:xfrm>
          <a:prstGeom prst="rect">
            <a:avLst/>
          </a:prstGeom>
          <a:noFill/>
          <a:ln w="9525">
            <a:noFill/>
            <a:miter lim="800000"/>
            <a:headEnd/>
            <a:tailEnd/>
          </a:ln>
        </p:spPr>
        <p:txBody>
          <a:bodyPr>
            <a:spAutoFit/>
          </a:bodyPr>
          <a:lstStyle/>
          <a:p>
            <a:pPr algn="r"/>
            <a:endParaRPr lang="es-ES" sz="2000" b="1" dirty="0">
              <a:solidFill>
                <a:schemeClr val="bg1"/>
              </a:solidFill>
              <a:latin typeface="Calibri" pitchFamily="34" charset="0"/>
              <a:ea typeface="MS PGothic" pitchFamily="34" charset="-128"/>
              <a:cs typeface="Calibri"/>
            </a:endParaRPr>
          </a:p>
        </p:txBody>
      </p:sp>
      <p:sp>
        <p:nvSpPr>
          <p:cNvPr id="5" name="4 CuadroTexto"/>
          <p:cNvSpPr txBox="1"/>
          <p:nvPr/>
        </p:nvSpPr>
        <p:spPr>
          <a:xfrm>
            <a:off x="6931572" y="6350654"/>
            <a:ext cx="2147763" cy="523220"/>
          </a:xfrm>
          <a:prstGeom prst="rect">
            <a:avLst/>
          </a:prstGeom>
          <a:noFill/>
        </p:spPr>
        <p:txBody>
          <a:bodyPr wrap="square" rtlCol="0">
            <a:spAutoFit/>
          </a:bodyPr>
          <a:lstStyle/>
          <a:p>
            <a:pPr algn="ctr"/>
            <a:endParaRPr lang="es-MX" sz="1400" b="1" dirty="0" smtClean="0">
              <a:solidFill>
                <a:schemeClr val="bg1"/>
              </a:solidFill>
              <a:latin typeface="Rockwell Extra Bold" pitchFamily="18" charset="0"/>
            </a:endParaRPr>
          </a:p>
          <a:p>
            <a:pPr algn="r"/>
            <a:r>
              <a:rPr lang="es-MX" sz="1400" dirty="0" smtClean="0">
                <a:solidFill>
                  <a:schemeClr val="bg1"/>
                </a:solidFill>
              </a:rPr>
              <a:t>Agosto 2015</a:t>
            </a:r>
            <a:endParaRPr lang="es-MX" sz="1400" dirty="0">
              <a:solidFill>
                <a:schemeClr val="bg1"/>
              </a:solidFill>
            </a:endParaRPr>
          </a:p>
        </p:txBody>
      </p:sp>
      <p:sp>
        <p:nvSpPr>
          <p:cNvPr id="13" name="2 CuadroTexto"/>
          <p:cNvSpPr txBox="1"/>
          <p:nvPr/>
        </p:nvSpPr>
        <p:spPr>
          <a:xfrm>
            <a:off x="141199" y="3467843"/>
            <a:ext cx="8861600" cy="1569660"/>
          </a:xfrm>
          <a:prstGeom prst="rect">
            <a:avLst/>
          </a:prstGeom>
          <a:noFill/>
        </p:spPr>
        <p:txBody>
          <a:bodyPr wrap="square" rtlCol="0">
            <a:spAutoFit/>
          </a:bodyPr>
          <a:lstStyle/>
          <a:p>
            <a:pPr algn="ctr"/>
            <a:r>
              <a:rPr lang="es-MX" sz="3200" b="1" dirty="0" smtClean="0"/>
              <a:t>Presentación de experiencias de trabajo coordinado con los municipios para la Promoción de la Salud de </a:t>
            </a:r>
            <a:r>
              <a:rPr lang="es-MX" sz="3200" b="1" dirty="0"/>
              <a:t>I</a:t>
            </a:r>
            <a:r>
              <a:rPr lang="es-MX" sz="3200" b="1" dirty="0" smtClean="0"/>
              <a:t>ndígenas y Migrantes</a:t>
            </a:r>
            <a:endParaRPr lang="es-MX" sz="3200" b="1" dirty="0"/>
          </a:p>
        </p:txBody>
      </p:sp>
      <p:sp>
        <p:nvSpPr>
          <p:cNvPr id="2" name="CuadroTexto 1"/>
          <p:cNvSpPr txBox="1"/>
          <p:nvPr/>
        </p:nvSpPr>
        <p:spPr>
          <a:xfrm>
            <a:off x="3223724" y="4940026"/>
            <a:ext cx="2696547" cy="523220"/>
          </a:xfrm>
          <a:prstGeom prst="rect">
            <a:avLst/>
          </a:prstGeom>
          <a:noFill/>
        </p:spPr>
        <p:txBody>
          <a:bodyPr wrap="square" rtlCol="0">
            <a:spAutoFit/>
          </a:bodyPr>
          <a:lstStyle/>
          <a:p>
            <a:pPr algn="ctr"/>
            <a:r>
              <a:rPr lang="es-MX" sz="2800" b="1" cap="small" spc="600" dirty="0" smtClean="0">
                <a:solidFill>
                  <a:schemeClr val="bg1"/>
                </a:solidFill>
              </a:rPr>
              <a:t>Sinaloa</a:t>
            </a:r>
            <a:endParaRPr lang="es-MX" sz="2800" b="1" cap="small" spc="600" dirty="0">
              <a:solidFill>
                <a:schemeClr val="bg1"/>
              </a:solidFill>
            </a:endParaRPr>
          </a:p>
        </p:txBody>
      </p:sp>
      <p:sp>
        <p:nvSpPr>
          <p:cNvPr id="3" name="CuadroTexto 2"/>
          <p:cNvSpPr txBox="1"/>
          <p:nvPr/>
        </p:nvSpPr>
        <p:spPr>
          <a:xfrm>
            <a:off x="1073019" y="5365769"/>
            <a:ext cx="6997959" cy="1969770"/>
          </a:xfrm>
          <a:prstGeom prst="rect">
            <a:avLst/>
          </a:prstGeom>
          <a:noFill/>
        </p:spPr>
        <p:txBody>
          <a:bodyPr wrap="square" rtlCol="0">
            <a:spAutoFit/>
          </a:bodyPr>
          <a:lstStyle/>
          <a:p>
            <a:pPr algn="ctr"/>
            <a:r>
              <a:rPr lang="es-MX" sz="2800" i="1" dirty="0" smtClean="0">
                <a:solidFill>
                  <a:schemeClr val="bg1"/>
                </a:solidFill>
              </a:rPr>
              <a:t>Sinaloa por la salud de los migrantes</a:t>
            </a:r>
          </a:p>
          <a:p>
            <a:pPr algn="ctr"/>
            <a:r>
              <a:rPr lang="es-MX" sz="2600" dirty="0" smtClean="0">
                <a:solidFill>
                  <a:schemeClr val="bg1"/>
                </a:solidFill>
              </a:rPr>
              <a:t>Rosa </a:t>
            </a:r>
            <a:r>
              <a:rPr lang="es-MX" sz="2600" dirty="0" err="1" smtClean="0">
                <a:solidFill>
                  <a:schemeClr val="bg1"/>
                </a:solidFill>
              </a:rPr>
              <a:t>Aidee</a:t>
            </a:r>
            <a:r>
              <a:rPr lang="es-MX" sz="2600" dirty="0" smtClean="0">
                <a:solidFill>
                  <a:schemeClr val="bg1"/>
                </a:solidFill>
              </a:rPr>
              <a:t> Aguilar López</a:t>
            </a:r>
          </a:p>
          <a:p>
            <a:pPr algn="ctr"/>
            <a:r>
              <a:rPr lang="es-MX" sz="2000" dirty="0" smtClean="0">
                <a:solidFill>
                  <a:schemeClr val="bg1"/>
                </a:solidFill>
              </a:rPr>
              <a:t>Coordinadora Estatal del Programa Salud del Migrante</a:t>
            </a:r>
          </a:p>
          <a:p>
            <a:pPr algn="ctr"/>
            <a:r>
              <a:rPr lang="es-MX" sz="2000" dirty="0" smtClean="0">
                <a:solidFill>
                  <a:schemeClr val="bg1"/>
                </a:solidFill>
              </a:rPr>
              <a:t>Servicios de Salud de Sinaloa</a:t>
            </a:r>
          </a:p>
          <a:p>
            <a:pPr algn="ctr"/>
            <a:endParaRPr lang="es-MX" sz="2800" b="1" dirty="0">
              <a:solidFill>
                <a:schemeClr val="bg1"/>
              </a:solidFill>
            </a:endParaRPr>
          </a:p>
        </p:txBody>
      </p:sp>
    </p:spTree>
    <p:extLst>
      <p:ext uri="{BB962C8B-B14F-4D97-AF65-F5344CB8AC3E}">
        <p14:creationId xmlns:p14="http://schemas.microsoft.com/office/powerpoint/2010/main" val="985977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73486" y="1404396"/>
            <a:ext cx="8397025" cy="1569660"/>
          </a:xfrm>
          <a:prstGeom prst="rect">
            <a:avLst/>
          </a:prstGeom>
        </p:spPr>
        <p:txBody>
          <a:bodyPr wrap="square">
            <a:spAutoFit/>
          </a:bodyPr>
          <a:lstStyle/>
          <a:p>
            <a:pPr algn="ctr"/>
            <a:r>
              <a:rPr lang="es-MX" sz="3200" b="1" dirty="0"/>
              <a:t>ACREDITACION DE ALBERGUES SALUDABLES </a:t>
            </a:r>
          </a:p>
          <a:p>
            <a:pPr algn="ctr"/>
            <a:r>
              <a:rPr lang="es-MX" sz="3200" b="1" dirty="0"/>
              <a:t>DE CAMPOS AGRICOLAS </a:t>
            </a:r>
          </a:p>
          <a:p>
            <a:pPr algn="ctr"/>
            <a:r>
              <a:rPr lang="es-MX" sz="3200" b="1" dirty="0"/>
              <a:t>EN EL ESTADO DE SINALOA</a:t>
            </a:r>
          </a:p>
        </p:txBody>
      </p:sp>
      <p:pic>
        <p:nvPicPr>
          <p:cNvPr id="4" name="Imagen 3"/>
          <p:cNvPicPr>
            <a:picLocks noChangeAspect="1"/>
          </p:cNvPicPr>
          <p:nvPr/>
        </p:nvPicPr>
        <p:blipFill>
          <a:blip r:embed="rId2"/>
          <a:stretch>
            <a:fillRect/>
          </a:stretch>
        </p:blipFill>
        <p:spPr>
          <a:xfrm>
            <a:off x="-397" y="3533701"/>
            <a:ext cx="9144793" cy="3111798"/>
          </a:xfrm>
          <a:prstGeom prst="rect">
            <a:avLst/>
          </a:prstGeom>
        </p:spPr>
      </p:pic>
    </p:spTree>
    <p:extLst>
      <p:ext uri="{BB962C8B-B14F-4D97-AF65-F5344CB8AC3E}">
        <p14:creationId xmlns:p14="http://schemas.microsoft.com/office/powerpoint/2010/main" val="760791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286617" y="0"/>
            <a:ext cx="5664200" cy="1077218"/>
          </a:xfrm>
          <a:prstGeom prst="rect">
            <a:avLst/>
          </a:prstGeom>
          <a:noFill/>
        </p:spPr>
        <p:txBody>
          <a:bodyPr wrap="square" rtlCol="0">
            <a:spAutoFit/>
          </a:bodyPr>
          <a:lstStyle/>
          <a:p>
            <a:pPr algn="r"/>
            <a:r>
              <a:rPr lang="es-MX" sz="3200" b="1" dirty="0" smtClean="0"/>
              <a:t>ACREDITACIONES DE ALBERGUES  SALUDABLES</a:t>
            </a:r>
            <a:endParaRPr lang="es-MX" sz="3200" b="1" dirty="0"/>
          </a:p>
        </p:txBody>
      </p:sp>
      <p:sp>
        <p:nvSpPr>
          <p:cNvPr id="4" name="1 CuadroTexto"/>
          <p:cNvSpPr txBox="1"/>
          <p:nvPr/>
        </p:nvSpPr>
        <p:spPr>
          <a:xfrm>
            <a:off x="4376057" y="1229576"/>
            <a:ext cx="4574760" cy="5124480"/>
          </a:xfrm>
          <a:prstGeom prst="rect">
            <a:avLst/>
          </a:prstGeom>
          <a:noFill/>
        </p:spPr>
        <p:txBody>
          <a:bodyPr wrap="square" rtlCol="0">
            <a:spAutoFit/>
          </a:bodyPr>
          <a:lstStyle/>
          <a:p>
            <a:pPr algn="just">
              <a:spcAft>
                <a:spcPts val="600"/>
              </a:spcAft>
            </a:pPr>
            <a:r>
              <a:rPr lang="es-MX" sz="2400" dirty="0"/>
              <a:t>Se realizaron </a:t>
            </a:r>
            <a:r>
              <a:rPr lang="es-MX" sz="2400" b="1" dirty="0"/>
              <a:t>11</a:t>
            </a:r>
            <a:r>
              <a:rPr lang="es-MX" sz="2400" dirty="0"/>
              <a:t> acreditaciones en el 2014 en Albergues de Campos </a:t>
            </a:r>
            <a:r>
              <a:rPr lang="es-MX" sz="2400" dirty="0" smtClean="0"/>
              <a:t>Agrícolas: </a:t>
            </a:r>
          </a:p>
          <a:p>
            <a:pPr algn="just">
              <a:spcAft>
                <a:spcPts val="600"/>
              </a:spcAft>
            </a:pPr>
            <a:r>
              <a:rPr lang="es-MX" sz="2400" b="1" dirty="0" smtClean="0"/>
              <a:t>CULIACAN</a:t>
            </a:r>
            <a:r>
              <a:rPr lang="es-MX" sz="2400" b="1" dirty="0"/>
              <a:t>:</a:t>
            </a:r>
            <a:r>
              <a:rPr lang="es-MX" sz="2400" dirty="0"/>
              <a:t> Se validaron </a:t>
            </a:r>
            <a:r>
              <a:rPr lang="es-MX" sz="2400" b="1" dirty="0" smtClean="0"/>
              <a:t>8</a:t>
            </a:r>
            <a:r>
              <a:rPr lang="es-MX" sz="2400" dirty="0" smtClean="0"/>
              <a:t> </a:t>
            </a:r>
            <a:r>
              <a:rPr lang="es-MX" sz="2400" dirty="0"/>
              <a:t>Albergues </a:t>
            </a:r>
            <a:r>
              <a:rPr lang="es-MX" sz="2400" dirty="0" smtClean="0"/>
              <a:t>Agrícolas: La Flor </a:t>
            </a:r>
            <a:r>
              <a:rPr lang="es-MX" sz="2400" dirty="0"/>
              <a:t>I, La F</a:t>
            </a:r>
            <a:r>
              <a:rPr lang="es-MX" sz="2400" dirty="0" smtClean="0"/>
              <a:t>lor </a:t>
            </a:r>
            <a:r>
              <a:rPr lang="es-MX" sz="2400" dirty="0"/>
              <a:t>II, Bellavista II, Batan I, Batan II, Cardenal, Campo Nuevo y Santa Elena.</a:t>
            </a:r>
          </a:p>
          <a:p>
            <a:pPr algn="just">
              <a:spcAft>
                <a:spcPts val="600"/>
              </a:spcAft>
            </a:pPr>
            <a:r>
              <a:rPr lang="es-MX" sz="2400" b="1" dirty="0" smtClean="0"/>
              <a:t>NAVOLATO</a:t>
            </a:r>
            <a:r>
              <a:rPr lang="es-MX" sz="2400" b="1" dirty="0"/>
              <a:t>:</a:t>
            </a:r>
            <a:r>
              <a:rPr lang="es-MX" sz="2400" dirty="0"/>
              <a:t> Se validaron </a:t>
            </a:r>
            <a:r>
              <a:rPr lang="es-MX" sz="2400" b="1" dirty="0"/>
              <a:t>2</a:t>
            </a:r>
            <a:r>
              <a:rPr lang="es-MX" sz="2400" dirty="0"/>
              <a:t> Albergues </a:t>
            </a:r>
            <a:r>
              <a:rPr lang="es-MX" sz="2400" dirty="0" smtClean="0"/>
              <a:t>Agrícolas: La </a:t>
            </a:r>
            <a:r>
              <a:rPr lang="es-MX" sz="2400" dirty="0"/>
              <a:t>Esperanza y Campo </a:t>
            </a:r>
            <a:r>
              <a:rPr lang="es-MX" sz="2400" dirty="0" smtClean="0"/>
              <a:t>Pía.</a:t>
            </a:r>
            <a:endParaRPr lang="es-MX" sz="2400" dirty="0"/>
          </a:p>
          <a:p>
            <a:pPr algn="just">
              <a:spcAft>
                <a:spcPts val="600"/>
              </a:spcAft>
            </a:pPr>
            <a:r>
              <a:rPr lang="es-MX" sz="2400" b="1" dirty="0" smtClean="0"/>
              <a:t>ELOTA</a:t>
            </a:r>
            <a:r>
              <a:rPr lang="es-MX" sz="2400" b="1" dirty="0"/>
              <a:t>:</a:t>
            </a:r>
            <a:r>
              <a:rPr lang="es-MX" sz="2400" dirty="0"/>
              <a:t> Se valido </a:t>
            </a:r>
            <a:r>
              <a:rPr lang="es-MX" sz="2400" b="1" dirty="0" smtClean="0"/>
              <a:t>1 </a:t>
            </a:r>
            <a:r>
              <a:rPr lang="es-MX" sz="2400" dirty="0"/>
              <a:t>Albergue </a:t>
            </a:r>
            <a:r>
              <a:rPr lang="es-MX" sz="2400" dirty="0" smtClean="0"/>
              <a:t>Agrícola: Nueva Florida.</a:t>
            </a:r>
            <a:endParaRPr lang="es-MX" sz="2400"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7224"/>
            <a:ext cx="4245429" cy="2542384"/>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2" y="3613206"/>
            <a:ext cx="4256161" cy="2932900"/>
          </a:xfrm>
          <a:prstGeom prst="rect">
            <a:avLst/>
          </a:prstGeom>
        </p:spPr>
      </p:pic>
    </p:spTree>
    <p:extLst>
      <p:ext uri="{BB962C8B-B14F-4D97-AF65-F5344CB8AC3E}">
        <p14:creationId xmlns:p14="http://schemas.microsoft.com/office/powerpoint/2010/main" val="926397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825121" y="172553"/>
            <a:ext cx="7161311" cy="584775"/>
          </a:xfrm>
          <a:prstGeom prst="rect">
            <a:avLst/>
          </a:prstGeom>
          <a:noFill/>
        </p:spPr>
        <p:txBody>
          <a:bodyPr wrap="square" rtlCol="0">
            <a:spAutoFit/>
          </a:bodyPr>
          <a:lstStyle/>
          <a:p>
            <a:pPr algn="r"/>
            <a:r>
              <a:rPr lang="es-MX" sz="3200" b="1" dirty="0" smtClean="0"/>
              <a:t>PROCESO DE VALIDACIÓN</a:t>
            </a:r>
            <a:endParaRPr lang="es-MX" sz="3200" b="1" dirty="0"/>
          </a:p>
        </p:txBody>
      </p:sp>
      <p:sp>
        <p:nvSpPr>
          <p:cNvPr id="8" name="CuadroTexto 7"/>
          <p:cNvSpPr txBox="1"/>
          <p:nvPr/>
        </p:nvSpPr>
        <p:spPr>
          <a:xfrm>
            <a:off x="2297209" y="1263800"/>
            <a:ext cx="5783102" cy="6494085"/>
          </a:xfrm>
          <a:prstGeom prst="rect">
            <a:avLst/>
          </a:prstGeom>
          <a:noFill/>
        </p:spPr>
        <p:txBody>
          <a:bodyPr wrap="square" rtlCol="0">
            <a:spAutoFit/>
          </a:bodyPr>
          <a:lstStyle/>
          <a:p>
            <a:pPr>
              <a:spcAft>
                <a:spcPts val="1200"/>
              </a:spcAft>
            </a:pPr>
            <a:r>
              <a:rPr lang="es-MX" sz="2800" dirty="0" smtClean="0"/>
              <a:t>Este proyecto se realiza por medio de </a:t>
            </a:r>
            <a:r>
              <a:rPr lang="es-MX" sz="2800" b="1" dirty="0" smtClean="0"/>
              <a:t>7 líneas de acción</a:t>
            </a:r>
            <a:r>
              <a:rPr lang="es-MX" sz="2800" dirty="0" smtClean="0"/>
              <a:t>:</a:t>
            </a:r>
          </a:p>
          <a:p>
            <a:pPr marL="342900" indent="-342900">
              <a:spcAft>
                <a:spcPts val="1200"/>
              </a:spcAft>
              <a:buFont typeface="+mj-lt"/>
              <a:buAutoNum type="arabicParenR"/>
            </a:pPr>
            <a:r>
              <a:rPr lang="es-MX" sz="2800" b="1" dirty="0" smtClean="0"/>
              <a:t>Manejo de Riesgos Personales</a:t>
            </a:r>
          </a:p>
          <a:p>
            <a:pPr marL="342900" indent="-342900">
              <a:spcAft>
                <a:spcPts val="1200"/>
              </a:spcAft>
              <a:buFont typeface="+mj-lt"/>
              <a:buAutoNum type="arabicParenR"/>
            </a:pPr>
            <a:r>
              <a:rPr lang="es-MX" sz="2800" b="1" dirty="0" smtClean="0"/>
              <a:t>Mercadotecnia social</a:t>
            </a:r>
          </a:p>
          <a:p>
            <a:pPr marL="342900" indent="-342900">
              <a:spcAft>
                <a:spcPts val="1200"/>
              </a:spcAft>
              <a:buFont typeface="+mj-lt"/>
              <a:buAutoNum type="arabicParenR"/>
            </a:pPr>
            <a:r>
              <a:rPr lang="es-MX" sz="2800" b="1" dirty="0" smtClean="0"/>
              <a:t>Desarrollo de Competencias</a:t>
            </a:r>
          </a:p>
          <a:p>
            <a:pPr marL="342900" indent="-342900">
              <a:spcAft>
                <a:spcPts val="1200"/>
              </a:spcAft>
              <a:buFont typeface="+mj-lt"/>
              <a:buAutoNum type="arabicParenR"/>
            </a:pPr>
            <a:r>
              <a:rPr lang="es-MX" sz="2800" b="1" dirty="0" smtClean="0"/>
              <a:t>Participación Social</a:t>
            </a:r>
          </a:p>
          <a:p>
            <a:pPr marL="342900" indent="-342900">
              <a:spcAft>
                <a:spcPts val="1200"/>
              </a:spcAft>
              <a:buFont typeface="+mj-lt"/>
              <a:buAutoNum type="arabicParenR"/>
            </a:pPr>
            <a:r>
              <a:rPr lang="es-MX" sz="2800" b="1" dirty="0" smtClean="0"/>
              <a:t>Entornos Saludables</a:t>
            </a:r>
            <a:endParaRPr lang="es-MX" sz="2800" b="1" dirty="0"/>
          </a:p>
          <a:p>
            <a:pPr marL="342900" indent="-342900">
              <a:spcAft>
                <a:spcPts val="1200"/>
              </a:spcAft>
              <a:buFont typeface="+mj-lt"/>
              <a:buAutoNum type="arabicParenR"/>
            </a:pPr>
            <a:r>
              <a:rPr lang="es-MX" sz="2800" b="1" dirty="0" smtClean="0"/>
              <a:t>Evidencias en Salud</a:t>
            </a:r>
          </a:p>
          <a:p>
            <a:pPr marL="342900" indent="-342900">
              <a:spcAft>
                <a:spcPts val="1200"/>
              </a:spcAft>
              <a:buFont typeface="+mj-lt"/>
              <a:buAutoNum type="arabicParenR"/>
            </a:pPr>
            <a:r>
              <a:rPr lang="es-MX" sz="2800" b="1" dirty="0" smtClean="0"/>
              <a:t>Abogacía</a:t>
            </a:r>
          </a:p>
          <a:p>
            <a:pPr>
              <a:spcAft>
                <a:spcPts val="1200"/>
              </a:spcAft>
            </a:pPr>
            <a:r>
              <a:rPr lang="es-MX" sz="2800" dirty="0" smtClean="0"/>
              <a:t> </a:t>
            </a:r>
          </a:p>
          <a:p>
            <a:r>
              <a:rPr lang="es-MX" sz="2800" dirty="0" smtClean="0"/>
              <a:t> </a:t>
            </a:r>
          </a:p>
          <a:p>
            <a:endParaRPr lang="es-MX" dirty="0"/>
          </a:p>
        </p:txBody>
      </p:sp>
      <p:grpSp>
        <p:nvGrpSpPr>
          <p:cNvPr id="2" name="Grupo 1"/>
          <p:cNvGrpSpPr/>
          <p:nvPr/>
        </p:nvGrpSpPr>
        <p:grpSpPr>
          <a:xfrm>
            <a:off x="0" y="1129004"/>
            <a:ext cx="1698171" cy="5467740"/>
            <a:chOff x="5794856" y="1874967"/>
            <a:chExt cx="1385707" cy="4546792"/>
          </a:xfrm>
        </p:grpSpPr>
        <p:pic>
          <p:nvPicPr>
            <p:cNvPr id="11" name="Imagen 10"/>
            <p:cNvPicPr>
              <a:picLocks noChangeAspect="1"/>
            </p:cNvPicPr>
            <p:nvPr/>
          </p:nvPicPr>
          <p:blipFill>
            <a:blip r:embed="rId2"/>
            <a:stretch>
              <a:fillRect/>
            </a:stretch>
          </p:blipFill>
          <p:spPr>
            <a:xfrm>
              <a:off x="5794856" y="3094483"/>
              <a:ext cx="1373983" cy="1244722"/>
            </a:xfrm>
            <a:prstGeom prst="rect">
              <a:avLst/>
            </a:prstGeom>
          </p:spPr>
        </p:pic>
        <p:pic>
          <p:nvPicPr>
            <p:cNvPr id="17" name="Imagen 16"/>
            <p:cNvPicPr>
              <a:picLocks noChangeAspect="1"/>
            </p:cNvPicPr>
            <p:nvPr/>
          </p:nvPicPr>
          <p:blipFill>
            <a:blip r:embed="rId3"/>
            <a:stretch>
              <a:fillRect/>
            </a:stretch>
          </p:blipFill>
          <p:spPr>
            <a:xfrm>
              <a:off x="5794856" y="5263358"/>
              <a:ext cx="1385707" cy="1158401"/>
            </a:xfrm>
            <a:prstGeom prst="rect">
              <a:avLst/>
            </a:prstGeom>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4856" y="1874967"/>
              <a:ext cx="1373983" cy="1271550"/>
            </a:xfrm>
            <a:prstGeom prst="rect">
              <a:avLst/>
            </a:prstGeom>
          </p:spPr>
        </p:pic>
        <p:pic>
          <p:nvPicPr>
            <p:cNvPr id="19" name="Imagen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4856" y="4202381"/>
              <a:ext cx="1373983" cy="1248696"/>
            </a:xfrm>
            <a:prstGeom prst="rect">
              <a:avLst/>
            </a:prstGeom>
          </p:spPr>
        </p:pic>
      </p:grpSp>
    </p:spTree>
    <p:extLst>
      <p:ext uri="{BB962C8B-B14F-4D97-AF65-F5344CB8AC3E}">
        <p14:creationId xmlns:p14="http://schemas.microsoft.com/office/powerpoint/2010/main" val="1256749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070562"/>
            <a:ext cx="6181859" cy="2631490"/>
          </a:xfrm>
          <a:prstGeom prst="rect">
            <a:avLst/>
          </a:prstGeom>
        </p:spPr>
        <p:txBody>
          <a:bodyPr wrap="square">
            <a:spAutoFit/>
          </a:bodyPr>
          <a:lstStyle/>
          <a:p>
            <a:pPr marL="342900" indent="-342900" algn="just">
              <a:lnSpc>
                <a:spcPts val="2160"/>
              </a:lnSpc>
              <a:buFont typeface="Wingdings" panose="05000000000000000000" pitchFamily="2" charset="2"/>
              <a:buChar char="Ø"/>
            </a:pPr>
            <a:r>
              <a:rPr lang="es-MX" dirty="0"/>
              <a:t>Solicitar a las instancias de salud, su incorporación voluntaria al </a:t>
            </a:r>
            <a:r>
              <a:rPr lang="es-MX" dirty="0" smtClean="0"/>
              <a:t>proyecto.</a:t>
            </a:r>
            <a:endParaRPr lang="es-MX" dirty="0"/>
          </a:p>
          <a:p>
            <a:pPr marL="342900" indent="-342900" algn="just">
              <a:lnSpc>
                <a:spcPts val="2160"/>
              </a:lnSpc>
              <a:buFont typeface="Wingdings" panose="05000000000000000000" pitchFamily="2" charset="2"/>
              <a:buChar char="Ø"/>
            </a:pPr>
            <a:r>
              <a:rPr lang="es-MX" dirty="0"/>
              <a:t>Designar al Coordinador del </a:t>
            </a:r>
            <a:r>
              <a:rPr lang="es-MX" dirty="0" smtClean="0"/>
              <a:t>Proyecto.</a:t>
            </a:r>
            <a:endParaRPr lang="es-MX" dirty="0"/>
          </a:p>
          <a:p>
            <a:pPr marL="342900" indent="-342900" algn="just">
              <a:lnSpc>
                <a:spcPts val="2160"/>
              </a:lnSpc>
              <a:buFont typeface="Wingdings" panose="05000000000000000000" pitchFamily="2" charset="2"/>
              <a:buChar char="Ø"/>
            </a:pPr>
            <a:r>
              <a:rPr lang="es-MX" dirty="0"/>
              <a:t>Convocar a las familias de migrantes a la reunión informativa en el marco de la Comisión de Trabajo para darles a conocer los objetivos, alcances y acciones a desarrollar en el corto plazo. </a:t>
            </a:r>
          </a:p>
          <a:p>
            <a:pPr marL="342900" indent="-342900" algn="just">
              <a:lnSpc>
                <a:spcPts val="2160"/>
              </a:lnSpc>
              <a:buFont typeface="Wingdings" panose="05000000000000000000" pitchFamily="2" charset="2"/>
              <a:buChar char="Ø"/>
            </a:pPr>
            <a:r>
              <a:rPr lang="es-MX" dirty="0"/>
              <a:t>Apoyar al personal de salud para la elaboración del diagnóstico de salud del albergue </a:t>
            </a:r>
            <a:r>
              <a:rPr lang="es-MX" dirty="0" smtClean="0"/>
              <a:t>agrícola.</a:t>
            </a:r>
            <a:endParaRPr lang="es-MX" dirty="0"/>
          </a:p>
        </p:txBody>
      </p:sp>
      <p:sp>
        <p:nvSpPr>
          <p:cNvPr id="4" name="Rectángulo 3"/>
          <p:cNvSpPr/>
          <p:nvPr/>
        </p:nvSpPr>
        <p:spPr>
          <a:xfrm>
            <a:off x="12875" y="3652470"/>
            <a:ext cx="6168983" cy="2913618"/>
          </a:xfrm>
          <a:prstGeom prst="rect">
            <a:avLst/>
          </a:prstGeom>
        </p:spPr>
        <p:txBody>
          <a:bodyPr wrap="square">
            <a:spAutoFit/>
          </a:bodyPr>
          <a:lstStyle/>
          <a:p>
            <a:pPr marL="342900" indent="-342900" algn="just">
              <a:lnSpc>
                <a:spcPts val="2160"/>
              </a:lnSpc>
              <a:buFont typeface="Wingdings" panose="05000000000000000000" pitchFamily="2" charset="2"/>
              <a:buChar char="Ø"/>
            </a:pPr>
            <a:r>
              <a:rPr lang="es-MX" dirty="0"/>
              <a:t>Participar en la elaboración del programa de promoción de la salud comunitaria: acciones, responsables y periodos de ejecución</a:t>
            </a:r>
            <a:r>
              <a:rPr lang="es-MX" dirty="0" smtClean="0"/>
              <a:t>.</a:t>
            </a:r>
            <a:endParaRPr lang="es-MX" dirty="0"/>
          </a:p>
          <a:p>
            <a:pPr marL="342900" indent="-342900" algn="just">
              <a:lnSpc>
                <a:spcPts val="2160"/>
              </a:lnSpc>
              <a:buFont typeface="Wingdings" panose="05000000000000000000" pitchFamily="2" charset="2"/>
              <a:buChar char="Ø"/>
            </a:pPr>
            <a:r>
              <a:rPr lang="es-MX" dirty="0"/>
              <a:t>Presentar y validar por la Comisión de Trabajo del  programa de promoción de la salud a desarrollar entre 4 y 6 </a:t>
            </a:r>
            <a:r>
              <a:rPr lang="es-MX" dirty="0" smtClean="0"/>
              <a:t>meses.</a:t>
            </a:r>
            <a:endParaRPr lang="es-MX" dirty="0"/>
          </a:p>
          <a:p>
            <a:pPr marL="342900" indent="-342900" algn="just">
              <a:lnSpc>
                <a:spcPts val="2160"/>
              </a:lnSpc>
              <a:buFont typeface="Wingdings" panose="05000000000000000000" pitchFamily="2" charset="2"/>
              <a:buChar char="Ø"/>
            </a:pPr>
            <a:r>
              <a:rPr lang="es-MX" dirty="0"/>
              <a:t>Entregar a la unidad médica el programa de promoción de la salud comunitaria a </a:t>
            </a:r>
            <a:r>
              <a:rPr lang="es-MX" dirty="0" smtClean="0"/>
              <a:t>instrumentar.</a:t>
            </a:r>
            <a:endParaRPr lang="es-MX" dirty="0"/>
          </a:p>
          <a:p>
            <a:pPr marL="342900" indent="-342900" algn="just">
              <a:lnSpc>
                <a:spcPts val="2160"/>
              </a:lnSpc>
              <a:buFont typeface="Wingdings" panose="05000000000000000000" pitchFamily="2" charset="2"/>
              <a:buChar char="Ø"/>
            </a:pPr>
            <a:r>
              <a:rPr lang="es-MX" dirty="0"/>
              <a:t>Otorgar las facilidades y apoyos para la realización de las acciones de prevención, detección y referencia, de educación para la salud y de comunicación </a:t>
            </a:r>
            <a:r>
              <a:rPr lang="es-MX" dirty="0" smtClean="0"/>
              <a:t>educativa.</a:t>
            </a:r>
            <a:endParaRPr lang="es-MX"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1858" y="1231641"/>
            <a:ext cx="2962146" cy="290248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4733" y="3764941"/>
            <a:ext cx="2949271" cy="2801147"/>
          </a:xfrm>
          <a:prstGeom prst="rect">
            <a:avLst/>
          </a:prstGeom>
        </p:spPr>
      </p:pic>
      <p:sp>
        <p:nvSpPr>
          <p:cNvPr id="7" name="CuadroTexto 6"/>
          <p:cNvSpPr txBox="1"/>
          <p:nvPr/>
        </p:nvSpPr>
        <p:spPr>
          <a:xfrm>
            <a:off x="1825121" y="172553"/>
            <a:ext cx="7161311" cy="584775"/>
          </a:xfrm>
          <a:prstGeom prst="rect">
            <a:avLst/>
          </a:prstGeom>
          <a:noFill/>
        </p:spPr>
        <p:txBody>
          <a:bodyPr wrap="square" rtlCol="0">
            <a:spAutoFit/>
          </a:bodyPr>
          <a:lstStyle/>
          <a:p>
            <a:pPr algn="r"/>
            <a:r>
              <a:rPr lang="es-MX" sz="3200" b="1" dirty="0" smtClean="0"/>
              <a:t>PROCESO DE VALIDACIÓN</a:t>
            </a:r>
            <a:endParaRPr lang="es-MX" sz="3200" b="1" dirty="0"/>
          </a:p>
        </p:txBody>
      </p:sp>
    </p:spTree>
    <p:extLst>
      <p:ext uri="{BB962C8B-B14F-4D97-AF65-F5344CB8AC3E}">
        <p14:creationId xmlns:p14="http://schemas.microsoft.com/office/powerpoint/2010/main" val="337371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04102" y="249956"/>
            <a:ext cx="2365712" cy="584775"/>
          </a:xfrm>
          <a:prstGeom prst="rect">
            <a:avLst/>
          </a:prstGeom>
          <a:noFill/>
        </p:spPr>
        <p:txBody>
          <a:bodyPr wrap="none" rtlCol="0">
            <a:spAutoFit/>
          </a:bodyPr>
          <a:lstStyle/>
          <a:p>
            <a:r>
              <a:rPr lang="es-MX" sz="3200" b="1" dirty="0" smtClean="0"/>
              <a:t>RESULTADOS</a:t>
            </a:r>
            <a:endParaRPr lang="es-MX" sz="3200" b="1" dirty="0"/>
          </a:p>
        </p:txBody>
      </p:sp>
      <p:sp>
        <p:nvSpPr>
          <p:cNvPr id="3" name="CuadroTexto 2"/>
          <p:cNvSpPr txBox="1"/>
          <p:nvPr/>
        </p:nvSpPr>
        <p:spPr>
          <a:xfrm>
            <a:off x="210350" y="1226359"/>
            <a:ext cx="8464059" cy="3416320"/>
          </a:xfrm>
          <a:prstGeom prst="rect">
            <a:avLst/>
          </a:prstGeom>
          <a:noFill/>
        </p:spPr>
        <p:txBody>
          <a:bodyPr wrap="square" rtlCol="0">
            <a:spAutoFit/>
          </a:bodyPr>
          <a:lstStyle/>
          <a:p>
            <a:pPr algn="just"/>
            <a:r>
              <a:rPr lang="es-MX" dirty="0" smtClean="0"/>
              <a:t>En colaboración con el municipio de </a:t>
            </a:r>
            <a:r>
              <a:rPr lang="es-MX" dirty="0" err="1" smtClean="0"/>
              <a:t>Elota</a:t>
            </a:r>
            <a:r>
              <a:rPr lang="es-MX" dirty="0" smtClean="0"/>
              <a:t> se logro capacitar a 150 personas de campos agrícolas, responsables de la salud de los migrantes, relevante para lograr una acreditación, contando con el Presidente municipal como ponente inicial sobre la importancia de la capacitación en temas de salud, como:</a:t>
            </a:r>
          </a:p>
          <a:p>
            <a:pPr marL="342900" indent="-342900" algn="just">
              <a:buFont typeface="Wingdings" panose="05000000000000000000" pitchFamily="2" charset="2"/>
              <a:buChar char="§"/>
            </a:pPr>
            <a:r>
              <a:rPr lang="es-MX" dirty="0" smtClean="0"/>
              <a:t>Determinantes sociales en salud</a:t>
            </a:r>
          </a:p>
          <a:p>
            <a:pPr marL="342900" indent="-342900" algn="just">
              <a:buFont typeface="Wingdings" panose="05000000000000000000" pitchFamily="2" charset="2"/>
              <a:buChar char="§"/>
            </a:pPr>
            <a:r>
              <a:rPr lang="es-MX" dirty="0" smtClean="0"/>
              <a:t>Actualización sobre enfermedades transmisibles y no transmisibles de incidencia en la región</a:t>
            </a:r>
          </a:p>
          <a:p>
            <a:pPr marL="342900" indent="-342900" algn="just">
              <a:buFont typeface="Wingdings" panose="05000000000000000000" pitchFamily="2" charset="2"/>
              <a:buChar char="§"/>
            </a:pPr>
            <a:r>
              <a:rPr lang="es-MX" dirty="0" smtClean="0"/>
              <a:t>Control de vectores</a:t>
            </a:r>
          </a:p>
          <a:p>
            <a:pPr marL="342900" indent="-342900" algn="just">
              <a:buFont typeface="Wingdings" panose="05000000000000000000" pitchFamily="2" charset="2"/>
              <a:buChar char="§"/>
            </a:pPr>
            <a:r>
              <a:rPr lang="es-MX" dirty="0" smtClean="0"/>
              <a:t>Manejo y cuidado sobre agroquímicos</a:t>
            </a:r>
          </a:p>
          <a:p>
            <a:pPr marL="342900" indent="-342900" algn="just">
              <a:buFont typeface="Wingdings" panose="05000000000000000000" pitchFamily="2" charset="2"/>
              <a:buChar char="§"/>
            </a:pPr>
            <a:r>
              <a:rPr lang="es-MX" dirty="0" smtClean="0"/>
              <a:t>Entorno favorable para la salud</a:t>
            </a:r>
          </a:p>
          <a:p>
            <a:pPr marL="342900" indent="-342900">
              <a:buFont typeface="Wingdings" panose="05000000000000000000" pitchFamily="2" charset="2"/>
              <a:buChar char="§"/>
            </a:pPr>
            <a:endParaRPr lang="es-MX" dirty="0"/>
          </a:p>
          <a:p>
            <a:endParaRPr lang="es-MX" dirty="0"/>
          </a:p>
        </p:txBody>
      </p:sp>
      <p:sp>
        <p:nvSpPr>
          <p:cNvPr id="4" name="Rectángulo 3"/>
          <p:cNvSpPr/>
          <p:nvPr/>
        </p:nvSpPr>
        <p:spPr>
          <a:xfrm>
            <a:off x="387631" y="4168869"/>
            <a:ext cx="8464059" cy="2031325"/>
          </a:xfrm>
          <a:prstGeom prst="rect">
            <a:avLst/>
          </a:prstGeom>
        </p:spPr>
        <p:txBody>
          <a:bodyPr wrap="square">
            <a:spAutoFit/>
          </a:bodyPr>
          <a:lstStyle/>
          <a:p>
            <a:pPr algn="just"/>
            <a:r>
              <a:rPr lang="es-MX" b="1" dirty="0"/>
              <a:t>Acreditando</a:t>
            </a:r>
            <a:r>
              <a:rPr lang="es-MX" dirty="0"/>
              <a:t> estos </a:t>
            </a:r>
            <a:r>
              <a:rPr lang="es-MX" b="1" dirty="0"/>
              <a:t>11</a:t>
            </a:r>
            <a:r>
              <a:rPr lang="es-MX" dirty="0"/>
              <a:t> albergues se logra </a:t>
            </a:r>
            <a:r>
              <a:rPr lang="es-MX" b="1" dirty="0"/>
              <a:t>beneficiar </a:t>
            </a:r>
            <a:r>
              <a:rPr lang="es-MX" b="1" dirty="0" smtClean="0"/>
              <a:t>a 7000 migrantes </a:t>
            </a:r>
            <a:r>
              <a:rPr lang="es-MX" dirty="0"/>
              <a:t>de los estados de </a:t>
            </a:r>
            <a:r>
              <a:rPr lang="es-MX" b="1" dirty="0"/>
              <a:t>Guerrero, Oaxaca, Chiapas, Durango, Michoacán, Puebla, Veracruz, Zacatecas, Chihuahua, Guanajuato</a:t>
            </a:r>
            <a:r>
              <a:rPr lang="es-MX" dirty="0"/>
              <a:t> y de la región serrana de nuestro estado; </a:t>
            </a:r>
            <a:r>
              <a:rPr lang="es-MX" dirty="0" smtClean="0"/>
              <a:t>logrando contribuir a la protección de la salud del migrante y su familia, con la participación coordinada </a:t>
            </a:r>
            <a:r>
              <a:rPr lang="es-MX" dirty="0" err="1" smtClean="0"/>
              <a:t>intrainstitucional</a:t>
            </a:r>
            <a:r>
              <a:rPr lang="es-MX" dirty="0" smtClean="0"/>
              <a:t> e intersectorial impulsando acciones de promoción y prevención de la salud en su lugar de origen, traslado y destino, logrando que esta población sea </a:t>
            </a:r>
            <a:r>
              <a:rPr lang="es-MX" dirty="0" err="1" smtClean="0"/>
              <a:t>resilente</a:t>
            </a:r>
            <a:r>
              <a:rPr lang="es-MX" dirty="0" smtClean="0"/>
              <a:t> y capaz de manejar los determinantes de su salud y mejorar sus entornos. </a:t>
            </a:r>
            <a:endParaRPr lang="es-MX" dirty="0"/>
          </a:p>
        </p:txBody>
      </p:sp>
    </p:spTree>
    <p:extLst>
      <p:ext uri="{BB962C8B-B14F-4D97-AF65-F5344CB8AC3E}">
        <p14:creationId xmlns:p14="http://schemas.microsoft.com/office/powerpoint/2010/main" val="17299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7041" r="14715" b="4853"/>
          <a:stretch/>
        </p:blipFill>
        <p:spPr>
          <a:xfrm>
            <a:off x="0" y="877078"/>
            <a:ext cx="9134670" cy="6036906"/>
          </a:xfrm>
          <a:prstGeom prst="rect">
            <a:avLst/>
          </a:prstGeom>
        </p:spPr>
      </p:pic>
      <p:sp>
        <p:nvSpPr>
          <p:cNvPr id="4" name="CuadroTexto 3"/>
          <p:cNvSpPr txBox="1"/>
          <p:nvPr/>
        </p:nvSpPr>
        <p:spPr>
          <a:xfrm>
            <a:off x="279919" y="1315616"/>
            <a:ext cx="8640146" cy="3098721"/>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sz="4000" b="1" dirty="0" smtClean="0"/>
              <a:t>Reunirse es un comienzo,</a:t>
            </a:r>
          </a:p>
          <a:p>
            <a:pPr algn="ctr"/>
            <a:r>
              <a:rPr lang="es-MX" sz="4000" b="1" dirty="0" smtClean="0"/>
              <a:t>Permanecer juntos es un progreso,</a:t>
            </a:r>
          </a:p>
          <a:p>
            <a:pPr algn="ctr"/>
            <a:r>
              <a:rPr lang="es-MX" sz="4000" b="1" dirty="0" smtClean="0"/>
              <a:t>Trabajar juntos es el éxito.</a:t>
            </a:r>
          </a:p>
          <a:p>
            <a:pPr algn="ctr"/>
            <a:endParaRPr lang="es-MX" sz="2800" b="1" dirty="0"/>
          </a:p>
          <a:p>
            <a:pPr algn="r"/>
            <a:r>
              <a:rPr lang="es-MX" sz="2800" b="1" dirty="0" smtClean="0"/>
              <a:t>Henry Ford</a:t>
            </a:r>
            <a:endParaRPr lang="es-MX" sz="2800" b="1" dirty="0"/>
          </a:p>
        </p:txBody>
      </p:sp>
    </p:spTree>
    <p:extLst>
      <p:ext uri="{BB962C8B-B14F-4D97-AF65-F5344CB8AC3E}">
        <p14:creationId xmlns:p14="http://schemas.microsoft.com/office/powerpoint/2010/main" val="414649667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3218</TotalTime>
  <Words>530</Words>
  <Application>Microsoft Office PowerPoint</Application>
  <PresentationFormat>Presentación en pantalla (4:3)</PresentationFormat>
  <Paragraphs>49</Paragraphs>
  <Slides>7</Slides>
  <Notes>1</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7</vt:i4>
      </vt:variant>
    </vt:vector>
  </HeadingPairs>
  <TitlesOfParts>
    <vt:vector size="16" baseType="lpstr">
      <vt:lpstr>MS PGothic</vt:lpstr>
      <vt:lpstr>Arial</vt:lpstr>
      <vt:lpstr>Calibri</vt:lpstr>
      <vt:lpstr>Calibri Light</vt:lpstr>
      <vt:lpstr>Rockwell Extra Bold</vt:lpstr>
      <vt:lpstr>Wingdings</vt:lpstr>
      <vt:lpstr>Tema de Office</vt:lpstr>
      <vt:lpstr>Diseño personalizado</vt:lpstr>
      <vt:lpstr>1_Diseño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jllanos</dc:creator>
  <cp:lastModifiedBy>Rene Hurtado Gomez</cp:lastModifiedBy>
  <cp:revision>211</cp:revision>
  <cp:lastPrinted>2015-08-26T18:04:25Z</cp:lastPrinted>
  <dcterms:created xsi:type="dcterms:W3CDTF">2014-02-26T23:49:11Z</dcterms:created>
  <dcterms:modified xsi:type="dcterms:W3CDTF">2015-08-29T02:54:04Z</dcterms:modified>
</cp:coreProperties>
</file>